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92" r:id="rId6"/>
    <p:sldId id="259" r:id="rId7"/>
    <p:sldId id="260" r:id="rId8"/>
    <p:sldId id="261" r:id="rId9"/>
    <p:sldId id="265" r:id="rId10"/>
    <p:sldId id="266" r:id="rId11"/>
    <p:sldId id="262" r:id="rId12"/>
    <p:sldId id="264" r:id="rId13"/>
    <p:sldId id="267" r:id="rId14"/>
    <p:sldId id="270" r:id="rId15"/>
    <p:sldId id="271" r:id="rId16"/>
    <p:sldId id="273" r:id="rId17"/>
    <p:sldId id="272" r:id="rId18"/>
    <p:sldId id="274" r:id="rId19"/>
    <p:sldId id="268" r:id="rId20"/>
    <p:sldId id="279" r:id="rId21"/>
    <p:sldId id="278" r:id="rId22"/>
    <p:sldId id="289" r:id="rId23"/>
    <p:sldId id="283" r:id="rId24"/>
    <p:sldId id="280" r:id="rId25"/>
    <p:sldId id="282" r:id="rId26"/>
    <p:sldId id="284" r:id="rId27"/>
    <p:sldId id="277" r:id="rId28"/>
    <p:sldId id="285" r:id="rId29"/>
    <p:sldId id="286" r:id="rId30"/>
    <p:sldId id="288" r:id="rId31"/>
    <p:sldId id="296" r:id="rId32"/>
    <p:sldId id="290" r:id="rId33"/>
    <p:sldId id="294" r:id="rId34"/>
    <p:sldId id="295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C3142-495C-4280-881B-1526FF75665B}" type="datetimeFigureOut">
              <a:rPr lang="fr-CH" smtClean="0"/>
              <a:t>01.09.2024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1A13C-C183-424C-A414-74278106B56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455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C7A4-560B-4424-86D9-D529C3ED2E24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1063-52CC-4584-9EE9-3A5FBF2927BA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1167-5961-4EAA-A2C5-C443E1B8357A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6CEA-0161-4B0B-A6F9-D90790302E09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CC23-A5A0-44D4-B496-B55A434D5385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EE0E-910E-4647-A748-0A8F2A962DCA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AEDB-DA47-42B1-AA20-FA4193278BFB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806D-CEFF-4C7C-B69E-E8C6C2135F0C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9852-6437-4F59-8BA4-BD526AE7B018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B050-0ECA-42EF-A435-70711370D85B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2ABD-58D4-4C9E-B1B8-CEC2AA8DBD93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4EEF54E-F662-454E-AE7D-91A1E3F52308}" type="datetime1">
              <a:rPr lang="en-US" smtClean="0"/>
              <a:t>9/1/2024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EAC6F88-0753-9667-2E37-B001DE3E1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73487" cy="3255264"/>
          </a:xfrm>
        </p:spPr>
        <p:txBody>
          <a:bodyPr>
            <a:normAutofit fontScale="90000"/>
          </a:bodyPr>
          <a:lstStyle/>
          <a:p>
            <a:r>
              <a:rPr lang="fr-CH" dirty="0">
                <a:solidFill>
                  <a:schemeClr val="accent1"/>
                </a:solidFill>
              </a:rPr>
              <a:t>SYSTÈME DE RÉSERVATION INTERACTIF VIA CHATBOT  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23E8BC3D-40C5-E08A-67A9-5EC2943C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/>
            <a:r>
              <a:rPr lang="fr-CH" sz="1800" dirty="0">
                <a:solidFill>
                  <a:srgbClr val="FFFFFF"/>
                </a:solidFill>
              </a:rPr>
              <a:t>Réalisé par : </a:t>
            </a:r>
          </a:p>
          <a:p>
            <a:pPr algn="r"/>
            <a:r>
              <a:rPr lang="fr-CH" sz="1800" dirty="0">
                <a:solidFill>
                  <a:srgbClr val="FFFFFF"/>
                </a:solidFill>
              </a:rPr>
              <a:t>Rodrigues dos Santos Fabio</a:t>
            </a:r>
          </a:p>
          <a:p>
            <a:pPr algn="r"/>
            <a:r>
              <a:rPr lang="fr-CH" sz="1800" dirty="0">
                <a:solidFill>
                  <a:srgbClr val="FFFFFF"/>
                </a:solidFill>
              </a:rPr>
              <a:t>Suivi par : </a:t>
            </a:r>
          </a:p>
          <a:p>
            <a:pPr algn="r"/>
            <a:r>
              <a:rPr lang="fr-CH" sz="1800" dirty="0" err="1">
                <a:solidFill>
                  <a:srgbClr val="FFFFFF"/>
                </a:solidFill>
              </a:rPr>
              <a:t>Eggenberg</a:t>
            </a:r>
            <a:r>
              <a:rPr lang="fr-CH" sz="1800" dirty="0">
                <a:solidFill>
                  <a:srgbClr val="FFFFFF"/>
                </a:solidFill>
              </a:rPr>
              <a:t> </a:t>
            </a:r>
            <a:r>
              <a:rPr lang="fr-CH" sz="1800" dirty="0" err="1">
                <a:solidFill>
                  <a:srgbClr val="FFFFFF"/>
                </a:solidFill>
              </a:rPr>
              <a:t>Niklaus</a:t>
            </a:r>
            <a:endParaRPr lang="fr-CH" sz="1800" dirty="0">
              <a:solidFill>
                <a:srgbClr val="FFFFFF"/>
              </a:solidFill>
            </a:endParaRPr>
          </a:p>
        </p:txBody>
      </p:sp>
      <p:sp>
        <p:nvSpPr>
          <p:cNvPr id="9" name="Titre 6">
            <a:extLst>
              <a:ext uri="{FF2B5EF4-FFF2-40B4-BE49-F238E27FC236}">
                <a16:creationId xmlns:a16="http://schemas.microsoft.com/office/drawing/2014/main" id="{392FAAAB-2693-E193-F32F-53F308B81A30}"/>
              </a:ext>
            </a:extLst>
          </p:cNvPr>
          <p:cNvSpPr txBox="1">
            <a:spLocks/>
          </p:cNvSpPr>
          <p:nvPr/>
        </p:nvSpPr>
        <p:spPr>
          <a:xfrm>
            <a:off x="1069849" y="4705568"/>
            <a:ext cx="5669816" cy="46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i="1" dirty="0">
                <a:solidFill>
                  <a:schemeClr val="accent2"/>
                </a:solidFill>
              </a:rPr>
              <a:t>Projet de </a:t>
            </a:r>
            <a:r>
              <a:rPr lang="fr-CH" sz="2400" i="1" dirty="0" err="1">
                <a:solidFill>
                  <a:schemeClr val="accent2"/>
                </a:solidFill>
              </a:rPr>
              <a:t>Bachelor</a:t>
            </a:r>
            <a:r>
              <a:rPr lang="fr-CH" sz="2400" i="1" dirty="0">
                <a:solidFill>
                  <a:schemeClr val="accent2"/>
                </a:solidFill>
              </a:rPr>
              <a:t> , Septembre 2024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D4D5C53-4E19-C45C-A7EF-80A19175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C8AA71E-6A37-272E-AF57-38BD43C9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0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3" y="1123837"/>
            <a:ext cx="3347049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9278291" y="5025318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Javapoint.com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B43363-E29E-2D17-D556-F602E840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79" y="1157144"/>
            <a:ext cx="4967868" cy="4435680"/>
          </a:xfrm>
        </p:spPr>
        <p:txBody>
          <a:bodyPr/>
          <a:lstStyle/>
          <a:p>
            <a:pPr marL="5397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des mots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des phrases (grammaire)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du sens des mots entre eux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Comparaison rétroactive à d’autres textes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Ressortir le contexte du texte</a:t>
            </a:r>
          </a:p>
          <a:p>
            <a:endParaRPr lang="fr-CH" dirty="0"/>
          </a:p>
        </p:txBody>
      </p:sp>
      <p:pic>
        <p:nvPicPr>
          <p:cNvPr id="9" name="Google Shape;1943;p48">
            <a:extLst>
              <a:ext uri="{FF2B5EF4-FFF2-40B4-BE49-F238E27FC236}">
                <a16:creationId xmlns:a16="http://schemas.microsoft.com/office/drawing/2014/main" id="{AFD19E42-6159-A4D6-BEF1-8E43F5BD02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3447" y="1157144"/>
            <a:ext cx="3107149" cy="3868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83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364303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pic>
        <p:nvPicPr>
          <p:cNvPr id="7" name="Espace réservé du contenu 6" descr="Une image contenant texte, cercle, Police, logo&#10;&#10;Description générée automatiquement">
            <a:extLst>
              <a:ext uri="{FF2B5EF4-FFF2-40B4-BE49-F238E27FC236}">
                <a16:creationId xmlns:a16="http://schemas.microsoft.com/office/drawing/2014/main" id="{44B8F8DF-0C5A-C562-B4D4-2EE880F3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6837"/>
            <a:ext cx="7315200" cy="41148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6527774" y="5417243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Datasolut.com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18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" y="1123837"/>
            <a:ext cx="3372928" cy="4601183"/>
          </a:xfrm>
        </p:spPr>
        <p:txBody>
          <a:bodyPr/>
          <a:lstStyle/>
          <a:p>
            <a:r>
              <a:rPr lang="fr-CH" dirty="0"/>
              <a:t>Fondements théoriques – NLU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80"/>
            <a:ext cx="7315200" cy="5120640"/>
          </a:xfrm>
        </p:spPr>
        <p:txBody>
          <a:bodyPr/>
          <a:lstStyle/>
          <a:p>
            <a:pPr marL="0" indent="0">
              <a:buNone/>
            </a:pPr>
            <a:r>
              <a:rPr lang="fr-CH" sz="2800" b="1" dirty="0"/>
              <a:t>Qu’est-ce ?</a:t>
            </a:r>
          </a:p>
          <a:p>
            <a:pPr marL="0" indent="0">
              <a:buNone/>
            </a:pPr>
            <a:r>
              <a:rPr lang="fr-CH" sz="1800" dirty="0"/>
              <a:t>Sert à la compréhension de données en langage naturel par des programmes, modèles I.A., machines, …</a:t>
            </a:r>
          </a:p>
          <a:p>
            <a:pPr marL="0" indent="0">
              <a:buNone/>
            </a:pPr>
            <a:endParaRPr lang="fr-CH" sz="1800" dirty="0"/>
          </a:p>
          <a:p>
            <a:pPr marL="0" indent="0">
              <a:buNone/>
            </a:pPr>
            <a:r>
              <a:rPr lang="fr-CH" sz="1800" dirty="0"/>
              <a:t>Sous-domaine du NLP centré sur : Compréhension Grammaticale et Lexicale et de Contexte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390181" cy="4601183"/>
          </a:xfrm>
        </p:spPr>
        <p:txBody>
          <a:bodyPr/>
          <a:lstStyle/>
          <a:p>
            <a:r>
              <a:rPr lang="fr-CH" dirty="0"/>
              <a:t>Fondements théoriques – NLU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712863"/>
            <a:ext cx="7315200" cy="3388715"/>
          </a:xfrm>
        </p:spPr>
        <p:txBody>
          <a:bodyPr/>
          <a:lstStyle/>
          <a:p>
            <a:pPr marL="0" indent="0">
              <a:buNone/>
            </a:pPr>
            <a:r>
              <a:rPr lang="fr-CH" sz="2800" b="1" dirty="0"/>
              <a:t>Deux méthodes principales</a:t>
            </a:r>
          </a:p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fr-CH" dirty="0"/>
              <a:t>Détection d’intention : Identification des sentiments et objectifs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ct val="100000"/>
              <a:buAutoNum type="arabicParenR"/>
            </a:pPr>
            <a:r>
              <a:rPr lang="fr-CH" dirty="0"/>
              <a:t>   Détection d’entités : Extraction d’entités et leurs informations</a:t>
            </a:r>
          </a:p>
          <a:p>
            <a:pPr marL="1371600" lvl="2" indent="-31750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fr-CH" dirty="0"/>
              <a:t>Entité Numérique – Ex. Une quantité, un poids, un nombre, …</a:t>
            </a:r>
          </a:p>
          <a:p>
            <a:pPr marL="1371600" lvl="2" indent="-317500">
              <a:spcBef>
                <a:spcPts val="1000"/>
              </a:spcBef>
              <a:spcAft>
                <a:spcPts val="1000"/>
              </a:spcAft>
              <a:buSzPts val="1400"/>
              <a:buAutoNum type="alphaLcPeriod"/>
            </a:pPr>
            <a:r>
              <a:rPr lang="fr-CH" dirty="0"/>
              <a:t>Entité nommée – Ex. Un prénom, un nom commun, une ville, …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C6ECE6-B814-CD07-7424-551C358C0F30}"/>
              </a:ext>
            </a:extLst>
          </p:cNvPr>
          <p:cNvSpPr txBox="1"/>
          <p:nvPr/>
        </p:nvSpPr>
        <p:spPr>
          <a:xfrm>
            <a:off x="6578728" y="4809190"/>
            <a:ext cx="18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i="1" dirty="0">
                <a:solidFill>
                  <a:schemeClr val="accent6"/>
                </a:solidFill>
              </a:rPr>
              <a:t>Source: Techtarget.com</a:t>
            </a:r>
          </a:p>
        </p:txBody>
      </p:sp>
    </p:spTree>
    <p:extLst>
      <p:ext uri="{BB962C8B-B14F-4D97-AF65-F5344CB8AC3E}">
        <p14:creationId xmlns:p14="http://schemas.microsoft.com/office/powerpoint/2010/main" val="191632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493699" cy="4601183"/>
          </a:xfrm>
        </p:spPr>
        <p:txBody>
          <a:bodyPr/>
          <a:lstStyle/>
          <a:p>
            <a:r>
              <a:rPr lang="fr-CH" dirty="0"/>
              <a:t>Fondements théoriques – Rasa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310" y="1730070"/>
            <a:ext cx="4370541" cy="3388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800" b="1" dirty="0">
                <a:latin typeface="+mj-lt"/>
              </a:rPr>
              <a:t>Qu’est-ce ?</a:t>
            </a:r>
          </a:p>
          <a:p>
            <a:pPr marL="0" indent="0">
              <a:buNone/>
            </a:pPr>
            <a:r>
              <a:rPr lang="fr-CH" dirty="0">
                <a:latin typeface="+mj-lt"/>
              </a:rPr>
              <a:t>Un </a:t>
            </a:r>
            <a:r>
              <a:rPr lang="fr-CH" dirty="0" err="1">
                <a:latin typeface="+mj-lt"/>
              </a:rPr>
              <a:t>framework</a:t>
            </a:r>
            <a:r>
              <a:rPr lang="fr-CH" dirty="0">
                <a:latin typeface="+mj-lt"/>
              </a:rPr>
              <a:t> ou boîte à outils pour la création de Chatbots conversationnels en Python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Image 8" descr="Une image contenant Graphique, capture d’écran, violet, Caractère coloré&#10;&#10;Description générée automatiquement">
            <a:extLst>
              <a:ext uri="{FF2B5EF4-FFF2-40B4-BE49-F238E27FC236}">
                <a16:creationId xmlns:a16="http://schemas.microsoft.com/office/drawing/2014/main" id="{6860948F-7631-75DE-5A2A-BB8DDBC0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851" y="2529031"/>
            <a:ext cx="3683189" cy="17907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CCCE5A8-06F2-7D49-90E9-2249C97235AC}"/>
              </a:ext>
            </a:extLst>
          </p:cNvPr>
          <p:cNvSpPr txBox="1"/>
          <p:nvPr/>
        </p:nvSpPr>
        <p:spPr>
          <a:xfrm>
            <a:off x="9084362" y="4092296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1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28205" cy="4601183"/>
          </a:xfrm>
        </p:spPr>
        <p:txBody>
          <a:bodyPr/>
          <a:lstStyle/>
          <a:p>
            <a:r>
              <a:rPr lang="fr-CH" dirty="0"/>
              <a:t>Fondements théoriques – Rasa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624" y="778348"/>
            <a:ext cx="6255150" cy="2646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800" b="1" dirty="0">
                <a:latin typeface="+mj-lt"/>
              </a:rPr>
              <a:t>Services disponibles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</a:t>
            </a:r>
            <a:r>
              <a:rPr lang="fr-CH" dirty="0" err="1"/>
              <a:t>OpenSource</a:t>
            </a:r>
            <a:r>
              <a:rPr lang="fr-CH" dirty="0"/>
              <a:t> –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X – Interface utilisateur pour manipuler des modèles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Pro – Service proposant un complément </a:t>
            </a:r>
            <a:r>
              <a:rPr lang="fr-CH" dirty="0" err="1"/>
              <a:t>d’IAs</a:t>
            </a:r>
            <a:r>
              <a:rPr lang="fr-CH" dirty="0"/>
              <a:t>  comme intégration d’</a:t>
            </a:r>
            <a:r>
              <a:rPr lang="fr-CH" dirty="0" err="1"/>
              <a:t>OpenAI</a:t>
            </a:r>
            <a:r>
              <a:rPr lang="fr-CH" dirty="0"/>
              <a:t> en tant qu’AI générative par ex.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Image 6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1324135E-10B6-B6F1-4C1E-18F0A9C5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31" y="3424428"/>
            <a:ext cx="7100394" cy="23793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5155F2-AFAF-E238-AF34-CC2A8B2F3A27}"/>
              </a:ext>
            </a:extLst>
          </p:cNvPr>
          <p:cNvSpPr txBox="1"/>
          <p:nvPr/>
        </p:nvSpPr>
        <p:spPr>
          <a:xfrm>
            <a:off x="6771186" y="5898344"/>
            <a:ext cx="154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7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7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961" y="1202753"/>
            <a:ext cx="3519577" cy="4083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Structure</a:t>
            </a:r>
            <a:endParaRPr lang="fr-CH" sz="2800" b="1" dirty="0">
              <a:latin typeface="+mj-lt"/>
            </a:endParaRPr>
          </a:p>
          <a:p>
            <a:pPr marL="0" indent="0">
              <a:buNone/>
            </a:pPr>
            <a:r>
              <a:rPr lang="fr-CH" sz="2400" dirty="0">
                <a:latin typeface="+mj-lt"/>
              </a:rPr>
              <a:t>4 composants principaux</a:t>
            </a:r>
            <a:endParaRPr lang="fr-CH" sz="2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</a:t>
            </a:r>
            <a:r>
              <a:rPr lang="fr-CH" b="1" dirty="0" err="1"/>
              <a:t>Core</a:t>
            </a:r>
            <a:r>
              <a:rPr lang="fr-CH" b="1" dirty="0"/>
              <a:t> </a:t>
            </a:r>
            <a:r>
              <a:rPr lang="fr-CH" kern="1200" dirty="0">
                <a:solidFill>
                  <a:srgbClr val="595959"/>
                </a:solidFill>
                <a:effectLst/>
                <a:ea typeface="+mn-ea"/>
                <a:cs typeface="+mn-cs"/>
              </a:rPr>
              <a:t>– Logique conversationnelle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NLU </a:t>
            </a:r>
            <a:r>
              <a:rPr lang="fr-CH" dirty="0"/>
              <a:t>– Logique d’extraction d’entités et d’</a:t>
            </a:r>
            <a:r>
              <a:rPr lang="fr-CH" dirty="0" err="1"/>
              <a:t>intents</a:t>
            </a: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Action Server </a:t>
            </a:r>
            <a:r>
              <a:rPr lang="fr-CH" kern="1200" dirty="0">
                <a:solidFill>
                  <a:srgbClr val="595959"/>
                </a:solidFill>
                <a:effectLst/>
                <a:ea typeface="+mn-ea"/>
                <a:cs typeface="+mn-cs"/>
              </a:rPr>
              <a:t>– Code Python interagissant avec les composants externes à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rgbClr val="595959"/>
                </a:solidFill>
              </a:rPr>
              <a:t>Rasa Agent </a:t>
            </a:r>
            <a:r>
              <a:rPr lang="fr-CH" dirty="0">
                <a:solidFill>
                  <a:srgbClr val="595959"/>
                </a:solidFill>
              </a:rPr>
              <a:t>– Interface logicielle dans le but d’interagir avec ces composants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0A190D-8D24-C1A1-BB8F-89DEFB87EE4C}"/>
              </a:ext>
            </a:extLst>
          </p:cNvPr>
          <p:cNvSpPr txBox="1"/>
          <p:nvPr/>
        </p:nvSpPr>
        <p:spPr>
          <a:xfrm>
            <a:off x="8637008" y="4763606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C491D1B6-7857-79C3-3696-5A1EE69D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t="631" r="3823" b="548"/>
          <a:stretch/>
        </p:blipFill>
        <p:spPr>
          <a:xfrm>
            <a:off x="6737229" y="1202753"/>
            <a:ext cx="4912100" cy="3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0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8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F1EC90A-EEB7-D5F1-EB19-04D07027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Fonctionnement</a:t>
            </a:r>
            <a:endParaRPr lang="fr-CH" sz="3200" dirty="0">
              <a:latin typeface="+mj-lt"/>
            </a:endParaRPr>
          </a:p>
          <a:p>
            <a:pPr marL="0" indent="0">
              <a:buNone/>
            </a:pPr>
            <a:r>
              <a:rPr lang="fr-CH" sz="2400" dirty="0">
                <a:latin typeface="+mj-lt"/>
              </a:rPr>
              <a:t>Les éléments suivants sont centraux à la réalisation d’un bot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Stories – Suites d’actions représentant un chemin de conversation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Slots – Variables conversationnelles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Actions – Suites d’instructions pouvant interagir avec des composants externes ou internes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Entités – Informations récupérées selon paternes spécifiés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err="1">
                <a:latin typeface="+mj-lt"/>
              </a:rPr>
              <a:t>Intents</a:t>
            </a:r>
            <a:r>
              <a:rPr lang="fr-CH" dirty="0">
                <a:latin typeface="+mj-lt"/>
              </a:rPr>
              <a:t> – Catégorisation des possibles entrées utilisateur</a:t>
            </a:r>
          </a:p>
          <a:p>
            <a:pPr marL="0" indent="0">
              <a:buNone/>
            </a:pPr>
            <a:endParaRPr lang="fr-C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85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8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F1EC90A-EEB7-D5F1-EB19-04D07027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373" y="813331"/>
            <a:ext cx="7315200" cy="1094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Exemple de fonctionnement</a:t>
            </a:r>
            <a:endParaRPr lang="fr-CH" sz="3200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B919D7-9503-CDD3-479E-6254433937ED}"/>
              </a:ext>
            </a:extLst>
          </p:cNvPr>
          <p:cNvSpPr txBox="1"/>
          <p:nvPr/>
        </p:nvSpPr>
        <p:spPr>
          <a:xfrm>
            <a:off x="3701373" y="1958195"/>
            <a:ext cx="382549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stories: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- story: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Ask user name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steps: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- intent: greet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- action: </a:t>
            </a:r>
            <a:r>
              <a:rPr lang="en-US" sz="1600" dirty="0" err="1">
                <a:latin typeface="Consolas" panose="020B0609020204030204" pitchFamily="49" charset="0"/>
              </a:rPr>
              <a:t>utter_greet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action: </a:t>
            </a:r>
            <a:r>
              <a:rPr lang="en-US" sz="1600" dirty="0" err="1">
                <a:latin typeface="Consolas" panose="020B0609020204030204" pitchFamily="49" charset="0"/>
              </a:rPr>
              <a:t>utter_ask_name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intent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say_name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name_saved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slots: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renom_slot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	    	type: text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		mappings: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		  - type: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from_entity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  		entity: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prenom</a:t>
            </a:r>
            <a:endParaRPr lang="en-US" sz="16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209B98-828B-D6CA-CE54-B9224CC52DF8}"/>
              </a:ext>
            </a:extLst>
          </p:cNvPr>
          <p:cNvSpPr txBox="1"/>
          <p:nvPr/>
        </p:nvSpPr>
        <p:spPr>
          <a:xfrm>
            <a:off x="7526868" y="1958194"/>
            <a:ext cx="395488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onsolas" panose="020B0609020204030204" pitchFamily="49" charset="0"/>
              </a:rPr>
              <a:t>nlu</a:t>
            </a:r>
            <a:r>
              <a:rPr lang="fr-CH" sz="1600" dirty="0">
                <a:latin typeface="Consolas" panose="020B0609020204030204" pitchFamily="49" charset="0"/>
              </a:rPr>
              <a:t>: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 - </a:t>
            </a:r>
            <a:r>
              <a:rPr lang="fr-CH" sz="1600" dirty="0" err="1">
                <a:latin typeface="Consolas" panose="020B0609020204030204" pitchFamily="49" charset="0"/>
              </a:rPr>
              <a:t>intent</a:t>
            </a:r>
            <a:r>
              <a:rPr lang="fr-CH" sz="1600" dirty="0">
                <a:latin typeface="Consolas" panose="020B0609020204030204" pitchFamily="49" charset="0"/>
              </a:rPr>
              <a:t>: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say_name</a:t>
            </a:r>
            <a:endParaRPr lang="fr-CH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CH" sz="1600" dirty="0">
                <a:latin typeface="Consolas" panose="020B0609020204030204" pitchFamily="49" charset="0"/>
              </a:rPr>
              <a:t>    </a:t>
            </a:r>
            <a:r>
              <a:rPr lang="fr-CH" sz="1600" dirty="0" err="1">
                <a:latin typeface="Consolas" panose="020B0609020204030204" pitchFamily="49" charset="0"/>
              </a:rPr>
              <a:t>examples</a:t>
            </a:r>
            <a:r>
              <a:rPr lang="fr-CH" sz="1600" dirty="0">
                <a:latin typeface="Consolas" panose="020B0609020204030204" pitchFamily="49" charset="0"/>
              </a:rPr>
              <a:t>: |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- Je m’appelle [Jean](</a:t>
            </a:r>
            <a:r>
              <a:rPr lang="fr-CH" sz="1600" dirty="0" err="1">
                <a:latin typeface="Consolas" panose="020B0609020204030204" pitchFamily="49" charset="0"/>
              </a:rPr>
              <a:t>prenom</a:t>
            </a:r>
            <a:r>
              <a:rPr lang="fr-CH" sz="1600" dirty="0">
                <a:latin typeface="Consolas" panose="020B0609020204030204" pitchFamily="49" charset="0"/>
              </a:rPr>
              <a:t>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- Je suis [Pierre](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prenom</a:t>
            </a:r>
            <a:r>
              <a:rPr lang="fr-CH" sz="1600" dirty="0">
                <a:latin typeface="Consolas" panose="020B0609020204030204" pitchFamily="49" charset="0"/>
              </a:rPr>
              <a:t>)</a:t>
            </a: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r>
              <a:rPr lang="fr-CH" sz="1600" dirty="0" err="1">
                <a:effectLst/>
                <a:latin typeface="Consolas" panose="020B0609020204030204" pitchFamily="49" charset="0"/>
              </a:rPr>
              <a:t>entities</a:t>
            </a:r>
            <a:r>
              <a:rPr lang="fr-CH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-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prenom</a:t>
            </a:r>
            <a:endParaRPr lang="fr-CH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0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BEBEE-FE11-1D96-3A92-5F67EDCA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Technologique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78ADA-316E-9170-49D0-F40F52F8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sz="1800" dirty="0">
              <a:latin typeface="+mj-lt"/>
            </a:endParaRP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FFDE94-6FDE-014D-B677-22A77B1C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BD369-0379-DDFD-42CE-537A6A48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F703A9D-BBE8-7E2F-A174-548C5BDF1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82268"/>
              </p:ext>
            </p:extLst>
          </p:nvPr>
        </p:nvGraphicFramePr>
        <p:xfrm>
          <a:off x="3711669" y="732855"/>
          <a:ext cx="7687929" cy="53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43">
                  <a:extLst>
                    <a:ext uri="{9D8B030D-6E8A-4147-A177-3AD203B41FA5}">
                      <a16:colId xmlns:a16="http://schemas.microsoft.com/office/drawing/2014/main" val="3564024515"/>
                    </a:ext>
                  </a:extLst>
                </a:gridCol>
                <a:gridCol w="2562643">
                  <a:extLst>
                    <a:ext uri="{9D8B030D-6E8A-4147-A177-3AD203B41FA5}">
                      <a16:colId xmlns:a16="http://schemas.microsoft.com/office/drawing/2014/main" val="449509177"/>
                    </a:ext>
                  </a:extLst>
                </a:gridCol>
                <a:gridCol w="2562643">
                  <a:extLst>
                    <a:ext uri="{9D8B030D-6E8A-4147-A177-3AD203B41FA5}">
                      <a16:colId xmlns:a16="http://schemas.microsoft.com/office/drawing/2014/main" val="2147953765"/>
                    </a:ext>
                  </a:extLst>
                </a:gridCol>
              </a:tblGrid>
              <a:tr h="569880"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Frontends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Backends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078941"/>
                  </a:ext>
                </a:extLst>
              </a:tr>
              <a:tr h="4809307"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04428"/>
                  </a:ext>
                </a:extLst>
              </a:tr>
            </a:tbl>
          </a:graphicData>
        </a:graphic>
      </p:graphicFrame>
      <p:pic>
        <p:nvPicPr>
          <p:cNvPr id="16" name="Graphique 15">
            <a:extLst>
              <a:ext uri="{FF2B5EF4-FFF2-40B4-BE49-F238E27FC236}">
                <a16:creationId xmlns:a16="http://schemas.microsoft.com/office/drawing/2014/main" id="{5EDDEC57-2A68-7070-48A5-49A558BB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4848" y="1389846"/>
            <a:ext cx="1134657" cy="108558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Image 18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BEA7BF2A-5CC5-840A-36A9-D2650E59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73" y="3048435"/>
            <a:ext cx="2337060" cy="109684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1" name="Image 20" descr="Une image contenant Graphique, cercle, symbole, logo&#10;&#10;Description générée automatiquement">
            <a:extLst>
              <a:ext uri="{FF2B5EF4-FFF2-40B4-BE49-F238E27FC236}">
                <a16:creationId xmlns:a16="http://schemas.microsoft.com/office/drawing/2014/main" id="{91CBC207-88C6-782D-8CDA-1295D94C4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693" y="4415651"/>
            <a:ext cx="1096849" cy="10968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116FC8E-DF0A-44A0-79F6-050A54629672}"/>
              </a:ext>
            </a:extLst>
          </p:cNvPr>
          <p:cNvSpPr txBox="1"/>
          <p:nvPr/>
        </p:nvSpPr>
        <p:spPr>
          <a:xfrm>
            <a:off x="5347754" y="2440945"/>
            <a:ext cx="10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Vite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E72548B-4897-67DE-300A-40CE745F3BC9}"/>
              </a:ext>
            </a:extLst>
          </p:cNvPr>
          <p:cNvSpPr txBox="1"/>
          <p:nvPr/>
        </p:nvSpPr>
        <p:spPr>
          <a:xfrm>
            <a:off x="5008298" y="4640909"/>
            <a:ext cx="118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API Telegram</a:t>
            </a:r>
          </a:p>
        </p:txBody>
      </p:sp>
      <p:pic>
        <p:nvPicPr>
          <p:cNvPr id="25" name="Image 24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1EA951-F140-66AF-9D39-00273F7DD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495" y="1345500"/>
            <a:ext cx="1962276" cy="707801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</p:pic>
      <p:pic>
        <p:nvPicPr>
          <p:cNvPr id="27" name="Image 26" descr="Une image contenant cheval, Silhouette d’animal, art, créativité&#10;&#10;Description générée automatiquement">
            <a:extLst>
              <a:ext uri="{FF2B5EF4-FFF2-40B4-BE49-F238E27FC236}">
                <a16:creationId xmlns:a16="http://schemas.microsoft.com/office/drawing/2014/main" id="{B9115D81-ACE0-B8B0-7E5B-DBE18CA33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427" y="2020467"/>
            <a:ext cx="1314769" cy="131476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9" name="Image 28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E2479D63-CF7C-DFFD-87FA-F15DEFBFC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376" y="3359070"/>
            <a:ext cx="1795889" cy="98896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Image 31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1D4FB89E-A79E-43D6-ABC0-B53A69910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0132" y="5421203"/>
            <a:ext cx="2454493" cy="515878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</p:pic>
      <p:pic>
        <p:nvPicPr>
          <p:cNvPr id="36" name="Image 35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73AD55D3-D6CB-E98E-1F46-605A943CCE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0664" y="1249118"/>
            <a:ext cx="1956504" cy="217530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B919388-CBFE-E2D8-E140-4913ABA05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4865" y="1359421"/>
            <a:ext cx="1387759" cy="1387759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40" name="Image 39" descr="Une image contenant Graphique, capture d’écran, violet, Caractère coloré&#10;&#10;Description générée automatiquement">
            <a:extLst>
              <a:ext uri="{FF2B5EF4-FFF2-40B4-BE49-F238E27FC236}">
                <a16:creationId xmlns:a16="http://schemas.microsoft.com/office/drawing/2014/main" id="{3A58CB84-1643-3D36-E182-D04053EA3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342" y="3433573"/>
            <a:ext cx="2013126" cy="97879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41F91C9-9487-F978-1C39-90CB171E25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8339" y="4277677"/>
            <a:ext cx="1148775" cy="123083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3B6F3CA-8F60-1A80-848C-DC9682859BE9}"/>
              </a:ext>
            </a:extLst>
          </p:cNvPr>
          <p:cNvSpPr txBox="1"/>
          <p:nvPr/>
        </p:nvSpPr>
        <p:spPr>
          <a:xfrm>
            <a:off x="9670008" y="5508507"/>
            <a:ext cx="111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/>
              <a:t>Duckling</a:t>
            </a:r>
            <a:endParaRPr lang="fr-CH" b="1" dirty="0"/>
          </a:p>
        </p:txBody>
      </p:sp>
      <p:pic>
        <p:nvPicPr>
          <p:cNvPr id="46" name="Image 45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8142AF80-ACF2-397A-250B-418E7D7A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81" y="4277677"/>
            <a:ext cx="2337060" cy="109684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320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EF90D-D65A-8A6C-6357-72A38FFD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Contexte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0A75D-D479-8D68-5819-89FEE7EE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Projet réalisé dans le cadre du travail de </a:t>
            </a:r>
            <a:r>
              <a:rPr lang="fr-CH" dirty="0" err="1"/>
              <a:t>Bachelor</a:t>
            </a:r>
            <a:endParaRPr lang="fr-CH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Idée de projet initiale par M. </a:t>
            </a:r>
            <a:r>
              <a:rPr lang="fr-CH" dirty="0" err="1"/>
              <a:t>Eggenberg</a:t>
            </a:r>
            <a:r>
              <a:rPr lang="fr-CH" dirty="0"/>
              <a:t> </a:t>
            </a:r>
            <a:r>
              <a:rPr lang="fr-CH" dirty="0" err="1"/>
              <a:t>Niklaus</a:t>
            </a:r>
            <a:endParaRPr lang="fr-CH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Réalisation d’un bot de réservation conversationnel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Alternative aux systèmes courants de réservation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Sites Web avec menus cliquables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Appels Téléphoniques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Réservations en personne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Complément/ajout à un système existant de réservation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Exploration d’une direction rarement prise pour de tels systèmes par de nombreuses solutions sur le marché en Suisse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17B811-EEE8-9F17-0919-33990C1D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01B04D-6E8F-5582-B597-B5B902DE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7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BEBEE-FE11-1D96-3A92-5F67EDCA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Technologique – Justification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FFDE94-6FDE-014D-B677-22A77B1C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BD369-0379-DDFD-42CE-537A6A48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210A45A-6C2D-423D-B501-3520E8F1D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6" y="864108"/>
            <a:ext cx="7793647" cy="512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H" sz="3200" b="1" dirty="0">
                <a:latin typeface="+mj-lt"/>
              </a:rPr>
              <a:t>Frontend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 err="1"/>
              <a:t>React</a:t>
            </a:r>
            <a:r>
              <a:rPr lang="fr-CH" dirty="0"/>
              <a:t> + </a:t>
            </a:r>
            <a:r>
              <a:rPr lang="fr-CH" b="1" dirty="0"/>
              <a:t>Vite</a:t>
            </a:r>
            <a:r>
              <a:rPr lang="fr-CH" dirty="0"/>
              <a:t> : Choix de </a:t>
            </a:r>
            <a:r>
              <a:rPr lang="fr-CH" dirty="0" err="1"/>
              <a:t>React</a:t>
            </a:r>
            <a:r>
              <a:rPr lang="fr-CH" dirty="0"/>
              <a:t> par curiosité de la technologie et Vite pour faciliter le développement</a:t>
            </a:r>
          </a:p>
          <a:p>
            <a:pPr marL="0" indent="0">
              <a:buNone/>
            </a:pPr>
            <a:r>
              <a:rPr lang="fr-CH" sz="3200" b="1" dirty="0">
                <a:latin typeface="+mj-lt"/>
              </a:rPr>
              <a:t>Backend</a:t>
            </a:r>
            <a:endParaRPr lang="fr-CH" b="1" dirty="0">
              <a:latin typeface="+mj-lt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 err="1"/>
              <a:t>NodeJS</a:t>
            </a:r>
            <a:r>
              <a:rPr lang="fr-CH" dirty="0"/>
              <a:t> + </a:t>
            </a:r>
            <a:r>
              <a:rPr lang="fr-CH" b="1" dirty="0" err="1"/>
              <a:t>ExpressJS</a:t>
            </a:r>
            <a:r>
              <a:rPr lang="fr-CH" dirty="0"/>
              <a:t> vs </a:t>
            </a:r>
            <a:r>
              <a:rPr lang="fr-CH" b="1" dirty="0" err="1"/>
              <a:t>FastAPI</a:t>
            </a:r>
            <a:r>
              <a:rPr lang="fr-CH" dirty="0"/>
              <a:t> + </a:t>
            </a:r>
            <a:r>
              <a:rPr lang="fr-CH" b="1" dirty="0" err="1"/>
              <a:t>Uvicorn</a:t>
            </a:r>
            <a:r>
              <a:rPr lang="fr-CH" dirty="0"/>
              <a:t> :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CH" dirty="0"/>
              <a:t>Connaissances plus approfondies de Socket.io en </a:t>
            </a:r>
            <a:r>
              <a:rPr lang="fr-CH" dirty="0" err="1"/>
              <a:t>Typescript</a:t>
            </a:r>
            <a:r>
              <a:rPr lang="fr-CH" dirty="0"/>
              <a:t>/JS</a:t>
            </a:r>
          </a:p>
          <a:p>
            <a:pPr lvl="1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fr-CH" dirty="0"/>
              <a:t>Assurance de robustesse, support et qualité avec Node et Express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H" dirty="0"/>
              <a:t>Choix de </a:t>
            </a:r>
            <a:r>
              <a:rPr lang="fr-CH" dirty="0" err="1"/>
              <a:t>FastAPI</a:t>
            </a:r>
            <a:r>
              <a:rPr lang="fr-CH" dirty="0"/>
              <a:t> pour que l’API du bot soit le plus réactif possible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H" dirty="0"/>
              <a:t>Facilité de manipulation des données en Python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CH" sz="3200" b="1" dirty="0"/>
              <a:t>Chatbot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b="1" dirty="0"/>
              <a:t>PostgreSQL </a:t>
            </a:r>
            <a:r>
              <a:rPr lang="fr-CH" dirty="0"/>
              <a:t>: Curiosité technologique et une alternative </a:t>
            </a:r>
            <a:r>
              <a:rPr lang="fr-CH" dirty="0" err="1"/>
              <a:t>OpenSource</a:t>
            </a:r>
            <a:r>
              <a:rPr lang="fr-CH" dirty="0"/>
              <a:t> populaire à SQL</a:t>
            </a:r>
          </a:p>
        </p:txBody>
      </p:sp>
    </p:spTree>
    <p:extLst>
      <p:ext uri="{BB962C8B-B14F-4D97-AF65-F5344CB8AC3E}">
        <p14:creationId xmlns:p14="http://schemas.microsoft.com/office/powerpoint/2010/main" val="2455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1C023-5BCE-7D45-07EB-E48A5BFA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1123837"/>
            <a:ext cx="3185962" cy="4601183"/>
          </a:xfrm>
        </p:spPr>
        <p:txBody>
          <a:bodyPr/>
          <a:lstStyle/>
          <a:p>
            <a:r>
              <a:rPr lang="fr-CH" dirty="0"/>
              <a:t>Implémentation – Architecture </a:t>
            </a:r>
          </a:p>
        </p:txBody>
      </p:sp>
      <p:pic>
        <p:nvPicPr>
          <p:cNvPr id="9" name="Espace réservé du contenu 8" descr="Une image contenant texte, capture d’écran, diagramme, affichage&#10;&#10;Description générée automatiquement">
            <a:extLst>
              <a:ext uri="{FF2B5EF4-FFF2-40B4-BE49-F238E27FC236}">
                <a16:creationId xmlns:a16="http://schemas.microsoft.com/office/drawing/2014/main" id="{FF638C40-71B9-C491-7870-C9699E76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1" y="136525"/>
            <a:ext cx="7915274" cy="643870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369707-7252-705A-C594-0D52FF5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20CD11-BD18-7FEA-DA41-209AE31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E8A839-267D-98C9-11BA-FBC3B916A5E2}"/>
              </a:ext>
            </a:extLst>
          </p:cNvPr>
          <p:cNvSpPr txBox="1"/>
          <p:nvPr/>
        </p:nvSpPr>
        <p:spPr>
          <a:xfrm>
            <a:off x="3869268" y="5873797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413830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1C023-5BCE-7D45-07EB-E48A5BFA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1123837"/>
            <a:ext cx="3185962" cy="4601183"/>
          </a:xfrm>
        </p:spPr>
        <p:txBody>
          <a:bodyPr/>
          <a:lstStyle/>
          <a:p>
            <a:r>
              <a:rPr lang="fr-CH" dirty="0"/>
              <a:t>Implémentation – Schéma BDD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369707-7252-705A-C594-0D52FF5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20CD11-BD18-7FEA-DA41-209AE31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C3D03E-BB59-73D8-7061-968405823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" t="6128"/>
          <a:stretch/>
        </p:blipFill>
        <p:spPr>
          <a:xfrm>
            <a:off x="3470988" y="1189653"/>
            <a:ext cx="8290524" cy="447869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B050B46-056A-981D-3F19-23DA8771D005}"/>
              </a:ext>
            </a:extLst>
          </p:cNvPr>
          <p:cNvSpPr txBox="1"/>
          <p:nvPr/>
        </p:nvSpPr>
        <p:spPr>
          <a:xfrm>
            <a:off x="6225181" y="5668347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53690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</a:t>
            </a:r>
            <a:r>
              <a:rPr lang="fr-CH" sz="3600" dirty="0">
                <a:latin typeface="+mj-lt"/>
              </a:rPr>
              <a:t>– Suite d’actions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01650"/>
            <a:ext cx="6193027" cy="859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</a:t>
            </a:r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3049CF-956E-959B-9DD7-E8AE8258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2962" y="1218742"/>
            <a:ext cx="1481280" cy="51376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BCA603E-F4CD-7E3B-1DB2-61595017FD71}"/>
              </a:ext>
            </a:extLst>
          </p:cNvPr>
          <p:cNvSpPr txBox="1"/>
          <p:nvPr/>
        </p:nvSpPr>
        <p:spPr>
          <a:xfrm>
            <a:off x="3769743" y="3160017"/>
            <a:ext cx="258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i="1" dirty="0"/>
              <a:t>« Je veux réserver pour le 11 janvier 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74174-2FAA-808F-E024-D050E5B3599A}"/>
              </a:ext>
            </a:extLst>
          </p:cNvPr>
          <p:cNvSpPr txBox="1"/>
          <p:nvPr/>
        </p:nvSpPr>
        <p:spPr>
          <a:xfrm>
            <a:off x="8216243" y="3325881"/>
            <a:ext cx="369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i="1" dirty="0"/>
              <a:t>« Date choisie : 11/01/20xx 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CE6E22-8292-00BB-77ED-1C93C8353BEA}"/>
              </a:ext>
            </a:extLst>
          </p:cNvPr>
          <p:cNvSpPr txBox="1"/>
          <p:nvPr/>
        </p:nvSpPr>
        <p:spPr>
          <a:xfrm>
            <a:off x="8467357" y="5771575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192013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869268" y="1123837"/>
            <a:ext cx="411879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Stories.yml</a:t>
            </a:r>
            <a:endParaRPr lang="en-US" sz="160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stories: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 . .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action: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get_date_heure_form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get_date_heure_form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slot_was_set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"20/05/2024"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slot_was_set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-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heure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"12h23"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null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action_utter_date_heure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. . .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51" y="553783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C07F8F-D977-7F9F-2126-34F24B8D8E45}"/>
              </a:ext>
            </a:extLst>
          </p:cNvPr>
          <p:cNvSpPr txBox="1"/>
          <p:nvPr/>
        </p:nvSpPr>
        <p:spPr>
          <a:xfrm>
            <a:off x="7988058" y="4170825"/>
            <a:ext cx="3196409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Forms.yml</a:t>
            </a:r>
            <a:endParaRPr lang="en-US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effectLst/>
                <a:latin typeface="Consolas" panose="020B0609020204030204" pitchFamily="49" charset="0"/>
              </a:rPr>
              <a:t>get_date_heure_form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required_slots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heure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ignored_intents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ressource_gather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A5D002-11A1-4BD4-ACE3-362762E7EAD3}"/>
              </a:ext>
            </a:extLst>
          </p:cNvPr>
          <p:cNvSpPr txBox="1"/>
          <p:nvPr/>
        </p:nvSpPr>
        <p:spPr>
          <a:xfrm>
            <a:off x="3869268" y="4170825"/>
            <a:ext cx="4118791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Intents.yml</a:t>
            </a:r>
            <a:endParaRPr lang="fr-CH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 dirty="0" err="1">
                <a:effectLst/>
                <a:latin typeface="Consolas" panose="020B0609020204030204" pitchFamily="49" charset="0"/>
              </a:rPr>
              <a:t>nlu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-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intent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inform_date</a:t>
            </a:r>
            <a:endParaRPr lang="fr-CH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examples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 | 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Le [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9 janvier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](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[27 novembre](date)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[08/11](date)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7FBB48-0EA6-01AD-6077-28F43A1EABC9}"/>
              </a:ext>
            </a:extLst>
          </p:cNvPr>
          <p:cNvSpPr txBox="1"/>
          <p:nvPr/>
        </p:nvSpPr>
        <p:spPr>
          <a:xfrm>
            <a:off x="7988059" y="1123837"/>
            <a:ext cx="3196409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Slots.yml</a:t>
            </a:r>
            <a:endParaRPr lang="en-US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	. . . 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date: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type: text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mappings: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- type: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from_entity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entity: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intent: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inform_date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conditions: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get_date_heure_form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</p:spTree>
    <p:extLst>
      <p:ext uri="{BB962C8B-B14F-4D97-AF65-F5344CB8AC3E}">
        <p14:creationId xmlns:p14="http://schemas.microsoft.com/office/powerpoint/2010/main" val="2206180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609975" y="1528292"/>
            <a:ext cx="8115299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Actions.py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class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ValidateDatesHeuresForm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FormValidationAction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(self)-&gt;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  return "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validate_get_date_heure_form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validate_date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-&gt; Dict[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,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Any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. . .</a:t>
            </a:r>
          </a:p>
          <a:p>
            <a:endParaRPr lang="fr-CH" sz="1600" b="0" dirty="0">
              <a:effectLst/>
              <a:latin typeface="Consolas" panose="020B0609020204030204" pitchFamily="49" charset="0"/>
            </a:endParaRP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	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{"locale":"fr_FR","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":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CH" sz="1600" b="0" spc="-150" dirty="0">
                <a:effectLst/>
                <a:latin typeface="Consolas" panose="020B0609020204030204" pitchFamily="49" charset="0"/>
              </a:rPr>
              <a:t>		</a:t>
            </a:r>
            <a:r>
              <a:rPr lang="fr-CH" sz="1600" b="1" spc="-15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date_duckling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= </a:t>
            </a:r>
            <a:r>
              <a:rPr lang="fr-CH" sz="1600" b="0" spc="-150" dirty="0" err="1">
                <a:effectLst/>
                <a:latin typeface="Consolas" panose="020B0609020204030204" pitchFamily="49" charset="0"/>
              </a:rPr>
              <a:t>requests.post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("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http://duckling:8000/</a:t>
            </a:r>
            <a:r>
              <a:rPr lang="fr-CH" sz="1600" b="1" spc="-15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fr-CH" sz="1600" b="0" spc="-150" dirty="0" err="1">
                <a:effectLst/>
                <a:latin typeface="Consolas" panose="020B0609020204030204" pitchFamily="49" charset="0"/>
              </a:rPr>
              <a:t>",data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=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r>
              <a:rPr lang="fr-CH" sz="1600" dirty="0">
                <a:latin typeface="Consolas" panose="020B0609020204030204" pitchFamily="49" charset="0"/>
              </a:rPr>
              <a:t>		</a:t>
            </a:r>
            <a:r>
              <a:rPr lang="fr-C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dates_dispo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get_jours_disponibles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// Validation selon dates disponibles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</a:p>
          <a:p>
            <a:pPr lvl="1"/>
            <a:r>
              <a:rPr lang="fr-CH" sz="1600" b="0" dirty="0">
                <a:effectLst/>
                <a:latin typeface="Consolas" panose="020B0609020204030204" pitchFamily="49" charset="0"/>
              </a:rPr>
              <a:t>	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dispatcher.utter_message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(&lt;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réponse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&gt;)</a:t>
            </a:r>
          </a:p>
          <a:p>
            <a:pPr lvl="1"/>
            <a:r>
              <a:rPr lang="fr-CH" sz="1600" dirty="0">
                <a:latin typeface="Consolas" panose="020B0609020204030204" pitchFamily="49" charset="0"/>
              </a:rPr>
              <a:t>// Confirmation et sauvegarde de la date choisie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fr-CH" sz="1600" b="0" dirty="0">
                <a:effectLst/>
                <a:latin typeface="Consolas" panose="020B0609020204030204" pitchFamily="49" charset="0"/>
              </a:rPr>
              <a:t>	return </a:t>
            </a:r>
            <a:r>
              <a:rPr lang="fr-CH" sz="1600" b="1" dirty="0">
                <a:effectLst/>
                <a:latin typeface="Consolas" panose="020B0609020204030204" pitchFamily="49" charset="0"/>
              </a:rPr>
              <a:t>{"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1" dirty="0">
                <a:effectLst/>
                <a:latin typeface="Consolas" panose="020B0609020204030204" pitchFamily="49" charset="0"/>
              </a:rPr>
              <a:t>":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date_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duckling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,"date_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prereserv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":None}</a:t>
            </a:r>
          </a:p>
          <a:p>
            <a:pPr lvl="1"/>
            <a:endParaRPr lang="fr-CH" sz="16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fr-CH" sz="1600" dirty="0">
                <a:latin typeface="Consolas" panose="020B0609020204030204" pitchFamily="49" charset="0"/>
              </a:rPr>
              <a:t>. . .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endParaRPr lang="fr-CH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470" y="770887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1415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709470" y="1847469"/>
            <a:ext cx="7690128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Server.py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@app.get("/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get-jours-semaine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/{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ressource_label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}/{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num_jours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}")</a:t>
            </a:r>
          </a:p>
          <a:p>
            <a:r>
              <a:rPr lang="fr-CH" sz="1600" b="0" dirty="0" err="1">
                <a:effectLst/>
                <a:latin typeface="Consolas" panose="020B0609020204030204" pitchFamily="49" charset="0"/>
              </a:rPr>
              <a:t>async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get_jours_semaine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ressource_label:str,num_jours:int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with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Session.begin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() as session: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query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session.query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Jour_Horaire.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jour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 							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Jour_Horaire</a:t>
            </a:r>
            <a:r>
              <a:rPr lang="fr-CH" sz="1600" b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label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ressource_label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))</a:t>
            </a:r>
          </a:p>
          <a:p>
            <a:pPr lvl="3"/>
            <a:r>
              <a:rPr lang="fr-CH" sz="1600" b="0" dirty="0">
                <a:effectLst/>
                <a:latin typeface="Consolas" panose="020B0609020204030204" pitchFamily="49" charset="0"/>
              </a:rPr>
              <a:t>.distinct()</a:t>
            </a:r>
          </a:p>
          <a:p>
            <a:pPr lvl="3"/>
            <a:r>
              <a:rPr lang="fr-CH" sz="1600" b="0" dirty="0">
                <a:effectLst/>
                <a:latin typeface="Consolas" panose="020B0609020204030204" pitchFamily="49" charset="0"/>
              </a:rPr>
              <a:t>.all()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// traitement des dates disponibles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return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JSONResponse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&lt;requête traitée&gt;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fr-CH" sz="1600" dirty="0">
              <a:latin typeface="Consolas" panose="020B0609020204030204" pitchFamily="49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470" y="770887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0798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35E32F-AC29-009D-71F3-F99B0724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09" y="695827"/>
            <a:ext cx="2606616" cy="53444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C5E4CC6-7C6F-A14C-8051-638F38CC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8432" y="695826"/>
            <a:ext cx="2624511" cy="5344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B33A48-339D-5C5F-5C82-8FD07750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0" y="695826"/>
            <a:ext cx="2628928" cy="534445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15E9F0-E66C-F009-2CAD-B5D175F00789}"/>
              </a:ext>
            </a:extLst>
          </p:cNvPr>
          <p:cNvSpPr txBox="1"/>
          <p:nvPr/>
        </p:nvSpPr>
        <p:spPr>
          <a:xfrm>
            <a:off x="8772743" y="6162174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488248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CB3955-FB2C-4A53-BF83-0B84A7E3C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23645" y="787941"/>
            <a:ext cx="2596862" cy="52729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C04EC-7737-4B2A-9209-6A2E2E3B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51" y="787941"/>
            <a:ext cx="2436308" cy="5272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C7C0FF9-941D-0853-96B5-8CF0D59465D3}"/>
              </a:ext>
            </a:extLst>
          </p:cNvPr>
          <p:cNvSpPr txBox="1"/>
          <p:nvPr/>
        </p:nvSpPr>
        <p:spPr>
          <a:xfrm>
            <a:off x="8772743" y="6136700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82495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01B8D8-387C-316A-20E1-38349993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459573"/>
            <a:ext cx="4417815" cy="36374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C789D6-268E-CC30-BA0B-F9171F3B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21" y="1751875"/>
            <a:ext cx="4117054" cy="3345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8031AC-8621-02ED-963F-9E9F936B914C}"/>
              </a:ext>
            </a:extLst>
          </p:cNvPr>
          <p:cNvSpPr txBox="1"/>
          <p:nvPr/>
        </p:nvSpPr>
        <p:spPr>
          <a:xfrm>
            <a:off x="4332982" y="674905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+mj-lt"/>
              </a:rPr>
              <a:t>Événement Google </a:t>
            </a:r>
            <a:r>
              <a:rPr lang="fr-CH" sz="2400" b="1" dirty="0" err="1">
                <a:latin typeface="+mj-lt"/>
              </a:rPr>
              <a:t>Calendar</a:t>
            </a:r>
            <a:r>
              <a:rPr lang="fr-CH" sz="2400" b="1" dirty="0">
                <a:latin typeface="+mj-lt"/>
              </a:rPr>
              <a:t> proposé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1F9CCE-8A70-A7BA-9C0F-7776E9C11455}"/>
              </a:ext>
            </a:extLst>
          </p:cNvPr>
          <p:cNvSpPr txBox="1"/>
          <p:nvPr/>
        </p:nvSpPr>
        <p:spPr>
          <a:xfrm>
            <a:off x="7895146" y="674905"/>
            <a:ext cx="3841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+mj-lt"/>
              </a:rPr>
              <a:t>Événement dans calendrier associé au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DEB210-7EF0-8862-67A9-7CE247613F67}"/>
              </a:ext>
            </a:extLst>
          </p:cNvPr>
          <p:cNvSpPr txBox="1"/>
          <p:nvPr/>
        </p:nvSpPr>
        <p:spPr>
          <a:xfrm>
            <a:off x="8772743" y="6136700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246911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Déroulement du projet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E23709-DF63-D5B6-65C3-8FE38DAF5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43" y="3053017"/>
            <a:ext cx="8306591" cy="751965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A9FB95-BFF9-CF89-4542-F33995C6879F}"/>
              </a:ext>
            </a:extLst>
          </p:cNvPr>
          <p:cNvSpPr txBox="1"/>
          <p:nvPr/>
        </p:nvSpPr>
        <p:spPr>
          <a:xfrm>
            <a:off x="6143496" y="1872367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Semaine typique</a:t>
            </a:r>
          </a:p>
        </p:txBody>
      </p:sp>
    </p:spTree>
    <p:extLst>
      <p:ext uri="{BB962C8B-B14F-4D97-AF65-F5344CB8AC3E}">
        <p14:creationId xmlns:p14="http://schemas.microsoft.com/office/powerpoint/2010/main" val="176125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8BEB0-92D3-4522-24DB-DA18CC6C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68251" cy="4601183"/>
          </a:xfrm>
        </p:spPr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63CD79-2A32-D217-6A2C-0CC9AA3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D348EF-EE15-CD19-C934-839005E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Graphic 8" descr="Enseignant">
            <a:extLst>
              <a:ext uri="{FF2B5EF4-FFF2-40B4-BE49-F238E27FC236}">
                <a16:creationId xmlns:a16="http://schemas.microsoft.com/office/drawing/2014/main" id="{312CC043-A786-E8DB-D553-F4654221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268" y="1556286"/>
            <a:ext cx="3745427" cy="37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8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8BEB0-92D3-4522-24DB-DA18CC6C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68251" cy="4601183"/>
          </a:xfrm>
        </p:spPr>
        <p:txBody>
          <a:bodyPr/>
          <a:lstStyle/>
          <a:p>
            <a:r>
              <a:rPr lang="fr-CH"/>
              <a:t>Démonstration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63CD79-2A32-D217-6A2C-0CC9AA3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D348EF-EE15-CD19-C934-839005E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demo_bachelor_final">
            <a:hlinkClick r:id="" action="ppaction://media"/>
            <a:extLst>
              <a:ext uri="{FF2B5EF4-FFF2-40B4-BE49-F238E27FC236}">
                <a16:creationId xmlns:a16="http://schemas.microsoft.com/office/drawing/2014/main" id="{75A22B7B-243B-49EF-0573-B7DF81495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3690" y="1123837"/>
            <a:ext cx="8359535" cy="47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Bot modulaire pour faciliter son implémentation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À l’aide de modifications minimes, permet de complémenter un système existant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L’architecture du projet facilite l’ajout d’interfaces</a:t>
            </a:r>
            <a:endParaRPr lang="fr-CH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Plus libre qu’un bot par menu lors de réservation de ressources</a:t>
            </a:r>
          </a:p>
          <a:p>
            <a:pPr>
              <a:buFont typeface="Wingdings" panose="05000000000000000000" pitchFamily="2" charset="2"/>
              <a:buChar char="Ø"/>
            </a:pPr>
            <a:endParaRPr lang="fr-CH" sz="3200" dirty="0">
              <a:latin typeface="+mj-l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Bilan personnel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Gain d’expérience pratique par l’utilisation de technologies comme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 err="1"/>
              <a:t>React</a:t>
            </a:r>
            <a:endParaRPr lang="fr-CH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Vite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Docker/Docker Compose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Socket.IO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CH" sz="2200" dirty="0" err="1"/>
              <a:t>Postgresql</a:t>
            </a:r>
            <a:endParaRPr lang="fr-CH" sz="22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Réalisation d’un projet dans un domaine de Machine Learning non vu en cours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L’application résultante est satisfaisante et atteint les espérances initiales, voire plus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Permettre le choix d’un jour de la semaine en plus d’une date et/ou heure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Rendre plus robuste la détection de ressources lors d’erreurs orthographiques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Ajout d’un panel Administrateur pour la gestion des réservations, visualisation, ajout manuels, etc…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Confirmation du numéro et/ou adresse mail fournie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810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480" y="2085681"/>
            <a:ext cx="0" cy="268663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E9FC47-8EFF-1A69-5450-9BA48553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580" y="864108"/>
            <a:ext cx="6144367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6600" b="1" dirty="0">
                <a:latin typeface="+mj-lt"/>
              </a:rPr>
              <a:t>Questions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15A71C-4DBE-B1B4-7DC0-12FBC747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Présentation BA - Chatbot Réservation - Rodrigues dos Santos Fabio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829163-FC8A-C6DA-D2A7-F4985C6F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7" name="Graphique 6" descr="Questions avec un remplissage uni">
            <a:extLst>
              <a:ext uri="{FF2B5EF4-FFF2-40B4-BE49-F238E27FC236}">
                <a16:creationId xmlns:a16="http://schemas.microsoft.com/office/drawing/2014/main" id="{B4DF73BB-CB93-67A8-B287-CAF9B05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53" y="211474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Déroulement du projet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3A6F596-4181-B9F6-08AB-E88DDDA67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233821" y="575741"/>
            <a:ext cx="1512621" cy="6050484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32E221E-B5F1-069C-AB5C-3971074C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2832" y="1631836"/>
            <a:ext cx="6750989" cy="44578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134ED3-FCDF-4FBA-13AA-39E0C458B387}"/>
              </a:ext>
            </a:extLst>
          </p:cNvPr>
          <p:cNvSpPr txBox="1"/>
          <p:nvPr/>
        </p:nvSpPr>
        <p:spPr>
          <a:xfrm>
            <a:off x="5623756" y="651901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Issue </a:t>
            </a:r>
            <a:r>
              <a:rPr lang="fr-CH" sz="3200" b="1" i="1" dirty="0" err="1">
                <a:latin typeface="+mj-lt"/>
              </a:rPr>
              <a:t>Board</a:t>
            </a:r>
            <a:r>
              <a:rPr lang="fr-CH" sz="3200" b="1" i="1" dirty="0">
                <a:latin typeface="+mj-lt"/>
              </a:rPr>
              <a:t> employé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438896-D063-8166-9F61-A4B21E96A8FC}"/>
              </a:ext>
            </a:extLst>
          </p:cNvPr>
          <p:cNvSpPr txBox="1"/>
          <p:nvPr/>
        </p:nvSpPr>
        <p:spPr>
          <a:xfrm>
            <a:off x="6399451" y="6089649"/>
            <a:ext cx="34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69948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Déroulement du projet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2E221E-B5F1-069C-AB5C-3971074C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4493" y="1838345"/>
            <a:ext cx="7511132" cy="38866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134ED3-FCDF-4FBA-13AA-39E0C458B387}"/>
              </a:ext>
            </a:extLst>
          </p:cNvPr>
          <p:cNvSpPr txBox="1"/>
          <p:nvPr/>
        </p:nvSpPr>
        <p:spPr>
          <a:xfrm>
            <a:off x="6046317" y="668406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Extrait du journal de bord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930B98-3D34-D110-F8B9-94A92C11E385}"/>
              </a:ext>
            </a:extLst>
          </p:cNvPr>
          <p:cNvSpPr txBox="1"/>
          <p:nvPr/>
        </p:nvSpPr>
        <p:spPr>
          <a:xfrm>
            <a:off x="5812183" y="5817741"/>
            <a:ext cx="34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0543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ED4B7-D352-10EC-C1CD-9253B124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fr-CH" dirty="0"/>
              <a:t>Panorama des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5A0717-8BB5-C6EA-EE19-1593F57D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1" y="864108"/>
            <a:ext cx="4572000" cy="5120640"/>
          </a:xfrm>
        </p:spPr>
        <p:txBody>
          <a:bodyPr>
            <a:normAutofit/>
          </a:bodyPr>
          <a:lstStyle/>
          <a:p>
            <a:r>
              <a:rPr lang="fr-CH" sz="2400" dirty="0"/>
              <a:t>Blogs divers</a:t>
            </a:r>
          </a:p>
          <a:p>
            <a:r>
              <a:rPr lang="fr-CH" sz="2400" dirty="0"/>
              <a:t>Articles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IBM – Informations technologiques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Medium.com – Plateforme de publication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Analytics Vidhya – Blogs sur l’I.A.</a:t>
            </a:r>
          </a:p>
          <a:p>
            <a:r>
              <a:rPr lang="fr-CH" sz="2400" dirty="0"/>
              <a:t>Articles de Recherche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000" dirty="0">
                <a:ea typeface="Barlow Semi Condensed Medium"/>
                <a:cs typeface="Barlow Semi Condensed Medium"/>
                <a:sym typeface="Barlow Semi Condensed Medium"/>
              </a:rPr>
              <a:t>arXiv.org </a:t>
            </a:r>
            <a:r>
              <a:rPr lang="en" dirty="0">
                <a:ea typeface="Barlow Semi Condensed Medium"/>
                <a:cs typeface="Barlow Semi Condensed Medium"/>
                <a:sym typeface="Barlow Semi Condensed Medium"/>
              </a:rPr>
              <a:t>– </a:t>
            </a:r>
            <a:r>
              <a:rPr lang="en" sz="2000" dirty="0">
                <a:ea typeface="Barlow Semi Condensed Medium"/>
                <a:cs typeface="Barlow Semi Condensed Medium"/>
                <a:sym typeface="Barlow Semi Condensed Medium"/>
              </a:rPr>
              <a:t>Archive en ligne de publications scientifiques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sz="2400" dirty="0">
                <a:sym typeface="Barlow Semi Condensed Medium"/>
              </a:rPr>
              <a:t>Vidéos youtubes</a:t>
            </a:r>
            <a:endParaRPr lang="fr-CH" sz="2400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Graphique 6" descr="Livres avec un remplissage uni">
            <a:extLst>
              <a:ext uri="{FF2B5EF4-FFF2-40B4-BE49-F238E27FC236}">
                <a16:creationId xmlns:a16="http://schemas.microsoft.com/office/drawing/2014/main" id="{C0B11024-8AEE-03AF-2229-3C2D6675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3425" y="1687068"/>
            <a:ext cx="3474720" cy="347472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B3E97C-3E2D-7500-CC21-6FB59A79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Présentation BA - Chatbot Réservation - Rodrigues dos Santos Fabio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8279AA-F576-7E74-F0EA-E82F687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81D2AAC-4347-F3F7-8C85-1D59A345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904D1CC-CB89-8A30-F84F-CED6D01E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Fondements théoriques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Choix technologique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Implémentation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Résultats obtenus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Démonstration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829452-C558-5EE4-4F23-518653E2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7DFF10-678C-E4A4-5BA1-7B883901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Fondements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AEDDFA-8AC6-BE49-9EE5-74A170FD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>
                <a:latin typeface="+mj-lt"/>
              </a:rPr>
              <a:t>Principes importants pour la réalisation du Chatbot </a:t>
            </a:r>
          </a:p>
          <a:p>
            <a:pPr marL="0" indent="0">
              <a:buNone/>
            </a:pPr>
            <a:endParaRPr lang="fr-CH" sz="28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sz="2400" b="1" dirty="0">
                <a:latin typeface="+mj-lt"/>
              </a:rPr>
              <a:t>N</a:t>
            </a:r>
            <a:r>
              <a:rPr lang="fr-CH" sz="2400" dirty="0">
                <a:latin typeface="+mj-lt"/>
              </a:rPr>
              <a:t>atural </a:t>
            </a:r>
            <a:r>
              <a:rPr lang="fr-CH" sz="2400" b="1" dirty="0" err="1">
                <a:latin typeface="+mj-lt"/>
              </a:rPr>
              <a:t>L</a:t>
            </a:r>
            <a:r>
              <a:rPr lang="fr-CH" sz="2400" dirty="0" err="1">
                <a:latin typeface="+mj-lt"/>
              </a:rPr>
              <a:t>anguage</a:t>
            </a:r>
            <a:r>
              <a:rPr lang="fr-CH" sz="2400" dirty="0">
                <a:latin typeface="+mj-lt"/>
              </a:rPr>
              <a:t> </a:t>
            </a:r>
            <a:r>
              <a:rPr lang="fr-CH" sz="2400" b="1" dirty="0" err="1">
                <a:latin typeface="+mj-lt"/>
              </a:rPr>
              <a:t>P</a:t>
            </a:r>
            <a:r>
              <a:rPr lang="fr-CH" sz="2400" dirty="0" err="1">
                <a:latin typeface="+mj-lt"/>
              </a:rPr>
              <a:t>rocessing</a:t>
            </a:r>
            <a:endParaRPr lang="fr-CH" sz="2400" dirty="0">
              <a:latin typeface="+mj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b="1" dirty="0">
                <a:latin typeface="+mj-lt"/>
              </a:rPr>
              <a:t>N</a:t>
            </a:r>
            <a:r>
              <a:rPr lang="fr-CH" sz="2000" dirty="0">
                <a:latin typeface="+mj-lt"/>
              </a:rPr>
              <a:t>atural </a:t>
            </a:r>
            <a:r>
              <a:rPr lang="fr-CH" sz="2000" b="1" dirty="0" err="1">
                <a:latin typeface="+mj-lt"/>
              </a:rPr>
              <a:t>L</a:t>
            </a:r>
            <a:r>
              <a:rPr lang="fr-CH" sz="2000" dirty="0" err="1">
                <a:latin typeface="+mj-lt"/>
              </a:rPr>
              <a:t>anguage</a:t>
            </a:r>
            <a:r>
              <a:rPr lang="fr-CH" sz="2000" dirty="0">
                <a:latin typeface="+mj-lt"/>
              </a:rPr>
              <a:t> </a:t>
            </a:r>
            <a:r>
              <a:rPr lang="fr-CH" sz="2000" b="1" dirty="0" err="1">
                <a:latin typeface="+mj-lt"/>
              </a:rPr>
              <a:t>U</a:t>
            </a:r>
            <a:r>
              <a:rPr lang="fr-CH" sz="2000" dirty="0" err="1">
                <a:latin typeface="+mj-lt"/>
              </a:rPr>
              <a:t>nderstanding</a:t>
            </a:r>
            <a:endParaRPr lang="fr-CH" sz="2000" dirty="0">
              <a:latin typeface="+mj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b="1" dirty="0">
                <a:latin typeface="+mj-lt"/>
              </a:rPr>
              <a:t>N</a:t>
            </a:r>
            <a:r>
              <a:rPr lang="fr-CH" sz="2000" dirty="0">
                <a:latin typeface="+mj-lt"/>
              </a:rPr>
              <a:t>atural </a:t>
            </a:r>
            <a:r>
              <a:rPr lang="fr-CH" sz="2000" b="1" dirty="0" err="1">
                <a:latin typeface="+mj-lt"/>
              </a:rPr>
              <a:t>L</a:t>
            </a:r>
            <a:r>
              <a:rPr lang="fr-CH" sz="2000" dirty="0" err="1">
                <a:latin typeface="+mj-lt"/>
              </a:rPr>
              <a:t>anguage</a:t>
            </a:r>
            <a:r>
              <a:rPr lang="fr-CH" sz="2000" dirty="0">
                <a:latin typeface="+mj-lt"/>
              </a:rPr>
              <a:t> </a:t>
            </a:r>
            <a:r>
              <a:rPr lang="fr-CH" sz="2000" b="1" dirty="0" err="1">
                <a:latin typeface="+mj-lt"/>
              </a:rPr>
              <a:t>G</a:t>
            </a:r>
            <a:r>
              <a:rPr lang="fr-CH" sz="2000" dirty="0" err="1">
                <a:latin typeface="+mj-lt"/>
              </a:rPr>
              <a:t>eneration</a:t>
            </a:r>
            <a:endParaRPr lang="fr-CH" sz="20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sz="2400" dirty="0">
                <a:latin typeface="+mj-lt"/>
              </a:rPr>
              <a:t>Rasa - Framework de traitement NLP et NLU</a:t>
            </a:r>
          </a:p>
          <a:p>
            <a:pPr>
              <a:buFont typeface="Arial" panose="020B0604020202020204" pitchFamily="34" charset="0"/>
              <a:buChar char="•"/>
            </a:pPr>
            <a:endParaRPr lang="fr-CH" sz="2800" b="1" dirty="0">
              <a:latin typeface="+mj-l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7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8" y="1123837"/>
            <a:ext cx="3334430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6213440" y="5298616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427E80-4706-06FE-135D-A0578DD8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537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b="1" dirty="0">
                <a:latin typeface="+mj-lt"/>
              </a:rPr>
              <a:t>Qu’est-ce ?</a:t>
            </a:r>
          </a:p>
          <a:p>
            <a:pPr marL="0" indent="0">
              <a:buNone/>
            </a:pPr>
            <a:r>
              <a:rPr lang="fr-CH" dirty="0"/>
              <a:t>Transformation de textes en données structurées compréhensible par des modèles d’I.A.</a:t>
            </a:r>
          </a:p>
          <a:p>
            <a:pPr marL="0" indent="0">
              <a:buNone/>
            </a:pPr>
            <a:endParaRPr lang="fr-CH" sz="2800" dirty="0"/>
          </a:p>
          <a:p>
            <a:pPr marL="0" indent="0">
              <a:buNone/>
            </a:pPr>
            <a:r>
              <a:rPr lang="fr-CH" sz="3200" b="1" dirty="0">
                <a:latin typeface="+mj-lt"/>
              </a:rPr>
              <a:t>Structure</a:t>
            </a:r>
          </a:p>
          <a:p>
            <a:pPr marL="0" indent="0">
              <a:buNone/>
            </a:pPr>
            <a:r>
              <a:rPr lang="fr-CH" sz="2400" dirty="0"/>
              <a:t>Passage de mots à des </a:t>
            </a:r>
            <a:r>
              <a:rPr lang="fr-CH" sz="2400" dirty="0" err="1"/>
              <a:t>Tokens</a:t>
            </a:r>
            <a:endParaRPr lang="fr-CH" sz="2400" dirty="0"/>
          </a:p>
          <a:p>
            <a:pPr marL="0" indent="0">
              <a:buNone/>
            </a:pPr>
            <a:endParaRPr lang="fr-CH" sz="3200" b="1" dirty="0"/>
          </a:p>
        </p:txBody>
      </p:sp>
      <p:pic>
        <p:nvPicPr>
          <p:cNvPr id="3" name="Google Shape;1934;p47">
            <a:extLst>
              <a:ext uri="{FF2B5EF4-FFF2-40B4-BE49-F238E27FC236}">
                <a16:creationId xmlns:a16="http://schemas.microsoft.com/office/drawing/2014/main" id="{17AF2ECB-D6C4-7041-B1A7-C61CA5DCBC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69268" y="4686328"/>
            <a:ext cx="6858000" cy="49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07829347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5492</TotalTime>
  <Words>1887</Words>
  <Application>Microsoft Office PowerPoint</Application>
  <PresentationFormat>Grand écran</PresentationFormat>
  <Paragraphs>343</Paragraphs>
  <Slides>35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Aptos</vt:lpstr>
      <vt:lpstr>Barlow Semi Condensed Light</vt:lpstr>
      <vt:lpstr>Barlow Semi Condensed Medium</vt:lpstr>
      <vt:lpstr>Arial</vt:lpstr>
      <vt:lpstr>Consolas</vt:lpstr>
      <vt:lpstr>Corbel</vt:lpstr>
      <vt:lpstr>Courier New</vt:lpstr>
      <vt:lpstr>Wingdings</vt:lpstr>
      <vt:lpstr>Wingdings 2</vt:lpstr>
      <vt:lpstr>Cadre</vt:lpstr>
      <vt:lpstr>SYSTÈME DE RÉSERVATION INTERACTIF VIA CHATBOT  </vt:lpstr>
      <vt:lpstr>Contexte</vt:lpstr>
      <vt:lpstr>Déroulement du projet</vt:lpstr>
      <vt:lpstr>Déroulement du projet</vt:lpstr>
      <vt:lpstr>Déroulement du projet</vt:lpstr>
      <vt:lpstr>Panorama des sources</vt:lpstr>
      <vt:lpstr>Sommaire</vt:lpstr>
      <vt:lpstr>Fondements théoriques</vt:lpstr>
      <vt:lpstr>Fondements théoriques – NLP </vt:lpstr>
      <vt:lpstr>Fondements théoriques – NLP </vt:lpstr>
      <vt:lpstr>Fondements théoriques – NLP </vt:lpstr>
      <vt:lpstr>Fondements théoriques – NLU </vt:lpstr>
      <vt:lpstr>Fondements théoriques – NLU </vt:lpstr>
      <vt:lpstr>Fondements théoriques – Rasa </vt:lpstr>
      <vt:lpstr>Fondements théoriques – Rasa </vt:lpstr>
      <vt:lpstr>Fondements théoriques – Rasa</vt:lpstr>
      <vt:lpstr>Fondements théoriques – Rasa</vt:lpstr>
      <vt:lpstr>Fondements théoriques – Rasa</vt:lpstr>
      <vt:lpstr>Choix Technologique</vt:lpstr>
      <vt:lpstr>Choix Technologique – Justification</vt:lpstr>
      <vt:lpstr>Implémentation – Architecture </vt:lpstr>
      <vt:lpstr>Implémentation – Schéma BDD </vt:lpstr>
      <vt:lpstr>Implémentation – Suite d’actions</vt:lpstr>
      <vt:lpstr>Implémentation – Extraits de code</vt:lpstr>
      <vt:lpstr>Implémentation – Extraits de code</vt:lpstr>
      <vt:lpstr>Implémentation – Extraits de code</vt:lpstr>
      <vt:lpstr>Résultats obtenus – Réservation simple</vt:lpstr>
      <vt:lpstr>Résultats obtenus – Réservation simple</vt:lpstr>
      <vt:lpstr>Résultats obtenus – Réservation simple</vt:lpstr>
      <vt:lpstr>Démonstration</vt:lpstr>
      <vt:lpstr>Démonstration</vt:lpstr>
      <vt:lpstr>Conclusion</vt:lpstr>
      <vt:lpstr>Conclusion – Bilan personnel</vt:lpstr>
      <vt:lpstr>Conclusion – Améliorations possibles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Rodrigues Dos Santos Fábio</dc:creator>
  <cp:lastModifiedBy>Rodrigues Dos Santos Fábio</cp:lastModifiedBy>
  <cp:revision>170</cp:revision>
  <dcterms:created xsi:type="dcterms:W3CDTF">2024-08-17T12:48:51Z</dcterms:created>
  <dcterms:modified xsi:type="dcterms:W3CDTF">2024-09-01T20:11:16Z</dcterms:modified>
</cp:coreProperties>
</file>